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69" r:id="rId3"/>
    <p:sldId id="258" r:id="rId4"/>
    <p:sldId id="259" r:id="rId5"/>
    <p:sldId id="260" r:id="rId6"/>
    <p:sldId id="263" r:id="rId7"/>
    <p:sldId id="262" r:id="rId8"/>
    <p:sldId id="264" r:id="rId9"/>
    <p:sldId id="266" r:id="rId10"/>
    <p:sldId id="265" r:id="rId11"/>
    <p:sldId id="267" r:id="rId12"/>
    <p:sldId id="261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BCFF"/>
    <a:srgbClr val="0D11A3"/>
    <a:srgbClr val="1A5056"/>
    <a:srgbClr val="1C585E"/>
    <a:srgbClr val="8BECF1"/>
    <a:srgbClr val="073A3B"/>
    <a:srgbClr val="0F8487"/>
    <a:srgbClr val="15BDC1"/>
    <a:srgbClr val="21E2E7"/>
    <a:srgbClr val="4DE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9" d="100"/>
          <a:sy n="69" d="100"/>
        </p:scale>
        <p:origin x="7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48F34-6853-4156-BAF4-BAF76111B71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6F828-DDFA-487F-BD93-F65FAE2D9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4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Good afternoon everyone.</a:t>
            </a:r>
          </a:p>
          <a:p>
            <a:r>
              <a:rPr lang="en-US" b="1" dirty="0"/>
              <a:t>Welcome – proposal seminar</a:t>
            </a:r>
            <a:r>
              <a:rPr lang="en-US" dirty="0"/>
              <a:t> on the topic of DSE of PD of 12nm low power AI processor.</a:t>
            </a:r>
          </a:p>
          <a:p>
            <a:r>
              <a:rPr lang="en-US" b="1" dirty="0"/>
              <a:t>Intro:</a:t>
            </a:r>
            <a:r>
              <a:rPr lang="en-US" dirty="0"/>
              <a:t> I am Mohit Sharma, a master’s in applied science student enrolled in thesis based electrical </a:t>
            </a:r>
            <a:r>
              <a:rPr lang="en-US" dirty="0" err="1"/>
              <a:t>engg</a:t>
            </a:r>
            <a:r>
              <a:rPr lang="en-US" dirty="0"/>
              <a:t>. Course.</a:t>
            </a:r>
          </a:p>
          <a:p>
            <a:r>
              <a:rPr lang="en-US" dirty="0"/>
              <a:t>I would like to </a:t>
            </a:r>
            <a:r>
              <a:rPr lang="en-US" b="1" dirty="0"/>
              <a:t>thank my committee members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2129F8-EF2E-4A43-A1B8-BAC6BFD443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46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1A513-D117-4AAD-831D-8D9B7426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69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1A513-D117-4AAD-831D-8D9B7426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2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1A513-D117-4AAD-831D-8D9B7426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10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1A513-D117-4AAD-831D-8D9B7426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0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1A513-D117-4AAD-831D-8D9B7426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73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1A513-D117-4AAD-831D-8D9B7426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46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1A513-D117-4AAD-831D-8D9B7426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64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1A513-D117-4AAD-831D-8D9B7426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1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1A513-D117-4AAD-831D-8D9B7426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0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1A513-D117-4AAD-831D-8D9B7426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3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UWindsor powerpoint bottom1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0776"/>
            <a:ext cx="121920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9" name="Picture 5" descr="UW_Logo_1L_horz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6269038"/>
            <a:ext cx="3069167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FE51A513-D117-4AAD-831D-8D9B7426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4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58D3-0E47-41FE-B79D-DDEE62EE3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2050" y="39755"/>
            <a:ext cx="10195051" cy="6149009"/>
          </a:xfrm>
          <a:solidFill>
            <a:srgbClr val="1A5056"/>
          </a:solidFill>
        </p:spPr>
        <p:txBody>
          <a:bodyPr anchor="ctr">
            <a:normAutofit/>
          </a:bodyPr>
          <a:lstStyle/>
          <a:p>
            <a:r>
              <a:rPr lang="en-US" sz="3600" dirty="0"/>
              <a:t> </a:t>
            </a:r>
            <a:r>
              <a:rPr lang="en-US" sz="3600" dirty="0">
                <a:solidFill>
                  <a:schemeClr val="bg1"/>
                </a:solidFill>
              </a:rPr>
              <a:t>VIP-CSL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PRESENTATION</a:t>
            </a:r>
            <a:br>
              <a:rPr lang="en-US" sz="3100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  <a:highlight>
                  <a:srgbClr val="00FF00"/>
                </a:highlight>
              </a:rPr>
            </a:br>
            <a:r>
              <a:rPr lang="en-US" sz="2800" dirty="0">
                <a:solidFill>
                  <a:schemeClr val="bg1"/>
                </a:solidFill>
                <a:latin typeface="+mn-lt"/>
              </a:rPr>
              <a:t>Mohit Sharma</a:t>
            </a:r>
            <a:br>
              <a:rPr lang="en-US" sz="2800" dirty="0">
                <a:solidFill>
                  <a:schemeClr val="bg1"/>
                </a:solidFill>
                <a:latin typeface="+mn-lt"/>
              </a:rPr>
            </a:br>
            <a:br>
              <a:rPr lang="en-US" sz="2800" dirty="0">
                <a:solidFill>
                  <a:schemeClr val="bg1"/>
                </a:solidFill>
                <a:latin typeface="+mn-lt"/>
              </a:rPr>
            </a:br>
            <a:r>
              <a:rPr lang="en-US" sz="2800" dirty="0">
                <a:solidFill>
                  <a:schemeClr val="bg1"/>
                </a:solidFill>
                <a:latin typeface="+mn-lt"/>
              </a:rPr>
              <a:t>MASc. </a:t>
            </a:r>
            <a:br>
              <a:rPr lang="en-US" sz="2800" dirty="0">
                <a:solidFill>
                  <a:schemeClr val="bg1"/>
                </a:solidFill>
                <a:latin typeface="+mn-lt"/>
              </a:rPr>
            </a:br>
            <a:r>
              <a:rPr lang="en-US" sz="2800" dirty="0">
                <a:solidFill>
                  <a:schemeClr val="bg1"/>
                </a:solidFill>
                <a:latin typeface="+mn-lt"/>
              </a:rPr>
              <a:t>Electrical Engineering </a:t>
            </a:r>
            <a:br>
              <a:rPr lang="en-US" sz="2800" dirty="0">
                <a:solidFill>
                  <a:schemeClr val="bg1"/>
                </a:solidFill>
                <a:latin typeface="+mn-lt"/>
              </a:rPr>
            </a:br>
            <a:r>
              <a:rPr lang="en-US" sz="2800" dirty="0">
                <a:solidFill>
                  <a:schemeClr val="bg1"/>
                </a:solidFill>
                <a:latin typeface="+mn-lt"/>
              </a:rPr>
              <a:t>(Second Last term)</a:t>
            </a:r>
            <a:br>
              <a:rPr lang="en-US" sz="2800" dirty="0">
                <a:solidFill>
                  <a:schemeClr val="bg1"/>
                </a:solidFill>
                <a:latin typeface="+mn-lt"/>
              </a:rPr>
            </a:br>
            <a:r>
              <a:rPr lang="en-US" sz="2800" dirty="0">
                <a:solidFill>
                  <a:schemeClr val="bg1"/>
                </a:solidFill>
                <a:latin typeface="+mn-lt"/>
              </a:rPr>
              <a:t> </a:t>
            </a:r>
            <a:br>
              <a:rPr lang="en-US" sz="2800" dirty="0">
                <a:solidFill>
                  <a:schemeClr val="bg1"/>
                </a:solidFill>
                <a:latin typeface="+mn-lt"/>
              </a:rPr>
            </a:br>
            <a:r>
              <a:rPr lang="en-US" sz="2800" dirty="0">
                <a:solidFill>
                  <a:schemeClr val="bg1"/>
                </a:solidFill>
                <a:latin typeface="+mn-lt"/>
              </a:rPr>
              <a:t>Aug 05, 2022</a:t>
            </a:r>
            <a:br>
              <a:rPr lang="en-US" sz="2800" dirty="0">
                <a:solidFill>
                  <a:schemeClr val="bg1"/>
                </a:solidFill>
                <a:latin typeface="+mn-lt"/>
              </a:rPr>
            </a:br>
            <a:br>
              <a:rPr lang="en-US" sz="2800" dirty="0">
                <a:solidFill>
                  <a:schemeClr val="bg1"/>
                </a:solidFill>
                <a:latin typeface="+mn-lt"/>
              </a:rPr>
            </a:br>
            <a:r>
              <a:rPr lang="en-US" sz="2800" dirty="0">
                <a:solidFill>
                  <a:schemeClr val="bg1"/>
                </a:solidFill>
                <a:latin typeface="+mn-lt"/>
              </a:rPr>
              <a:t>EDA, Hardware Design, VLSI</a:t>
            </a:r>
            <a:endParaRPr lang="en-US" sz="2200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E2D284-B9FE-79EA-205D-37023B73EBB8}"/>
              </a:ext>
            </a:extLst>
          </p:cNvPr>
          <p:cNvGrpSpPr/>
          <p:nvPr/>
        </p:nvGrpSpPr>
        <p:grpSpPr>
          <a:xfrm rot="10800000">
            <a:off x="8063603" y="0"/>
            <a:ext cx="7342393" cy="6228524"/>
            <a:chOff x="-2928731" y="-1"/>
            <a:chExt cx="7342393" cy="622852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D4E4032-ADE2-D30A-D42A-375F3A07AD57}"/>
                </a:ext>
              </a:extLst>
            </p:cNvPr>
            <p:cNvSpPr/>
            <p:nvPr/>
          </p:nvSpPr>
          <p:spPr>
            <a:xfrm>
              <a:off x="-1443799" y="-1"/>
              <a:ext cx="5857461" cy="6228524"/>
            </a:xfrm>
            <a:prstGeom prst="ellipse">
              <a:avLst/>
            </a:prstGeom>
            <a:solidFill>
              <a:srgbClr val="2B848D"/>
            </a:solidFill>
            <a:ln w="31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189F252-F2C6-E07A-7619-47213DA84403}"/>
                </a:ext>
              </a:extLst>
            </p:cNvPr>
            <p:cNvSpPr/>
            <p:nvPr/>
          </p:nvSpPr>
          <p:spPr>
            <a:xfrm>
              <a:off x="-1814454" y="0"/>
              <a:ext cx="5857461" cy="6228522"/>
            </a:xfrm>
            <a:prstGeom prst="ellipse">
              <a:avLst/>
            </a:prstGeom>
            <a:solidFill>
              <a:srgbClr val="349FA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3D64B89-0F5A-5189-E127-B3DEE9EE107B}"/>
                </a:ext>
              </a:extLst>
            </p:cNvPr>
            <p:cNvSpPr/>
            <p:nvPr/>
          </p:nvSpPr>
          <p:spPr>
            <a:xfrm>
              <a:off x="-2278698" y="-1"/>
              <a:ext cx="5857461" cy="6228523"/>
            </a:xfrm>
            <a:prstGeom prst="ellipse">
              <a:avLst/>
            </a:prstGeom>
            <a:solidFill>
              <a:srgbClr val="45BBC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011D936-1AFC-463E-7545-A4EF63093F24}"/>
                </a:ext>
              </a:extLst>
            </p:cNvPr>
            <p:cNvSpPr/>
            <p:nvPr/>
          </p:nvSpPr>
          <p:spPr>
            <a:xfrm>
              <a:off x="-2928731" y="0"/>
              <a:ext cx="5857461" cy="6188765"/>
            </a:xfrm>
            <a:prstGeom prst="ellipse">
              <a:avLst/>
            </a:prstGeom>
            <a:solidFill>
              <a:srgbClr val="6BC9D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7085A0BA-B10A-75C8-5137-8DEEFE6AEAB9}"/>
              </a:ext>
            </a:extLst>
          </p:cNvPr>
          <p:cNvSpPr/>
          <p:nvPr/>
        </p:nvSpPr>
        <p:spPr>
          <a:xfrm>
            <a:off x="-1443799" y="-1"/>
            <a:ext cx="5857461" cy="6228524"/>
          </a:xfrm>
          <a:prstGeom prst="ellipse">
            <a:avLst/>
          </a:prstGeom>
          <a:solidFill>
            <a:srgbClr val="2B848D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E35924-6530-CAB0-0275-1C3DE6DE77A3}"/>
              </a:ext>
            </a:extLst>
          </p:cNvPr>
          <p:cNvSpPr/>
          <p:nvPr/>
        </p:nvSpPr>
        <p:spPr>
          <a:xfrm>
            <a:off x="-1814454" y="0"/>
            <a:ext cx="5857461" cy="6228522"/>
          </a:xfrm>
          <a:prstGeom prst="ellipse">
            <a:avLst/>
          </a:prstGeom>
          <a:solidFill>
            <a:srgbClr val="349F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299390-B22C-1098-C57E-10EE13641294}"/>
              </a:ext>
            </a:extLst>
          </p:cNvPr>
          <p:cNvSpPr/>
          <p:nvPr/>
        </p:nvSpPr>
        <p:spPr>
          <a:xfrm>
            <a:off x="-2278698" y="-1"/>
            <a:ext cx="5857461" cy="6228523"/>
          </a:xfrm>
          <a:prstGeom prst="ellipse">
            <a:avLst/>
          </a:prstGeom>
          <a:solidFill>
            <a:srgbClr val="45BB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F493384-FC34-8A80-B215-1955410C6A7D}"/>
              </a:ext>
            </a:extLst>
          </p:cNvPr>
          <p:cNvSpPr/>
          <p:nvPr/>
        </p:nvSpPr>
        <p:spPr>
          <a:xfrm>
            <a:off x="-2928731" y="0"/>
            <a:ext cx="5857461" cy="6188765"/>
          </a:xfrm>
          <a:prstGeom prst="ellipse">
            <a:avLst/>
          </a:prstGeom>
          <a:solidFill>
            <a:srgbClr val="6BC9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F2A0EA-E9A2-0208-E095-57BAAE286763}"/>
              </a:ext>
            </a:extLst>
          </p:cNvPr>
          <p:cNvSpPr/>
          <p:nvPr/>
        </p:nvSpPr>
        <p:spPr>
          <a:xfrm>
            <a:off x="-2928731" y="-1"/>
            <a:ext cx="292873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7D9919-14CB-42B9-7ED3-D6DD679589E7}"/>
              </a:ext>
            </a:extLst>
          </p:cNvPr>
          <p:cNvSpPr/>
          <p:nvPr/>
        </p:nvSpPr>
        <p:spPr>
          <a:xfrm>
            <a:off x="12192000" y="-1"/>
            <a:ext cx="3213996" cy="6818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A2DCEEF0-28F1-B969-3F9E-65625C79E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1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37"/>
    </mc:Choice>
    <mc:Fallback>
      <p:transition spd="slow" advTm="28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A9805AA4-BB9A-001D-D30F-3D1E60194821}"/>
              </a:ext>
            </a:extLst>
          </p:cNvPr>
          <p:cNvSpPr/>
          <p:nvPr/>
        </p:nvSpPr>
        <p:spPr>
          <a:xfrm>
            <a:off x="1504950" y="152400"/>
            <a:ext cx="9182100" cy="5439603"/>
          </a:xfrm>
          <a:prstGeom prst="star5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A1C7A-5ACB-22D9-D23B-E0E37B1C7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10972800" cy="11844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STAR Interview Answer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FE326-E6B5-A192-6CD8-9331EC6F7DAE}"/>
              </a:ext>
            </a:extLst>
          </p:cNvPr>
          <p:cNvSpPr txBox="1"/>
          <p:nvPr/>
        </p:nvSpPr>
        <p:spPr>
          <a:xfrm>
            <a:off x="209550" y="1336813"/>
            <a:ext cx="118300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Tell me about a time when you relied on your </a:t>
            </a:r>
            <a:r>
              <a:rPr lang="en-US" sz="2800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communication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skills to help complete a challenging task during your VIP-CSL placement.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Give me an example from your VIP-CSL experience that will convince me you have excellent </a:t>
            </a:r>
            <a:r>
              <a:rPr lang="en-US" sz="2800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time management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skills.</a:t>
            </a:r>
          </a:p>
          <a:p>
            <a:pPr marL="342900" indent="-342900">
              <a:buFont typeface="+mj-lt"/>
              <a:buAutoNum type="arabicPeriod"/>
              <a:tabLst>
                <a:tab pos="457200" algn="l"/>
              </a:tabLst>
            </a:pP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If you get this job, you will need to </a:t>
            </a:r>
            <a:r>
              <a:rPr lang="en-US" sz="2800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research and learn swiftly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on a regular basis.  How have you demonstrated your ability to do this in your VIP-CSL experience?</a:t>
            </a:r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  <a:tabLst>
                <a:tab pos="457200" algn="l"/>
              </a:tabLst>
            </a:pPr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591138C-C8E3-01B0-54F8-4FB382DD281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2571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75"/>
    </mc:Choice>
    <mc:Fallback>
      <p:transition spd="slow" advTm="13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agon 20">
            <a:extLst>
              <a:ext uri="{FF2B5EF4-FFF2-40B4-BE49-F238E27FC236}">
                <a16:creationId xmlns:a16="http://schemas.microsoft.com/office/drawing/2014/main" id="{85D0BAD8-A634-C96C-BA70-EB9C78B4BC71}"/>
              </a:ext>
            </a:extLst>
          </p:cNvPr>
          <p:cNvSpPr/>
          <p:nvPr/>
        </p:nvSpPr>
        <p:spPr>
          <a:xfrm rot="10800000">
            <a:off x="1619753" y="-114300"/>
            <a:ext cx="9412759" cy="6318151"/>
          </a:xfrm>
          <a:prstGeom prst="hexagon">
            <a:avLst/>
          </a:prstGeom>
          <a:solidFill>
            <a:srgbClr val="073A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5C604-DBDD-A844-E33B-817A0E61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51606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Fairwater Script Light" panose="020B0604020202020204" pitchFamily="2" charset="0"/>
              </a:rPr>
              <a:t>Future Plans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A524C7-7FA6-88EA-DEEF-1C1BF30803B4}"/>
              </a:ext>
            </a:extLst>
          </p:cNvPr>
          <p:cNvGrpSpPr/>
          <p:nvPr/>
        </p:nvGrpSpPr>
        <p:grpSpPr>
          <a:xfrm>
            <a:off x="-1733266" y="0"/>
            <a:ext cx="5961713" cy="6203852"/>
            <a:chOff x="-1733266" y="0"/>
            <a:chExt cx="5961713" cy="6203852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C6A2D0CB-21DC-233F-717B-0F1FFB32281F}"/>
                </a:ext>
              </a:extLst>
            </p:cNvPr>
            <p:cNvSpPr/>
            <p:nvPr/>
          </p:nvSpPr>
          <p:spPr>
            <a:xfrm>
              <a:off x="434162" y="0"/>
              <a:ext cx="3794285" cy="6203852"/>
            </a:xfrm>
            <a:prstGeom prst="hexagon">
              <a:avLst/>
            </a:prstGeom>
            <a:solidFill>
              <a:srgbClr val="0F848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F9E885C-E697-31B8-51EB-20F1EC3DE49F}"/>
                </a:ext>
              </a:extLst>
            </p:cNvPr>
            <p:cNvSpPr/>
            <p:nvPr/>
          </p:nvSpPr>
          <p:spPr>
            <a:xfrm>
              <a:off x="8020" y="0"/>
              <a:ext cx="3794285" cy="6203852"/>
            </a:xfrm>
            <a:prstGeom prst="hexagon">
              <a:avLst/>
            </a:prstGeom>
            <a:solidFill>
              <a:srgbClr val="15BDC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68B4136D-595D-5A1A-101E-BE98F5AE358F}"/>
                </a:ext>
              </a:extLst>
            </p:cNvPr>
            <p:cNvSpPr/>
            <p:nvPr/>
          </p:nvSpPr>
          <p:spPr>
            <a:xfrm>
              <a:off x="-457200" y="0"/>
              <a:ext cx="3794285" cy="6203852"/>
            </a:xfrm>
            <a:prstGeom prst="hexagon">
              <a:avLst/>
            </a:prstGeom>
            <a:solidFill>
              <a:srgbClr val="21E2E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19A98C45-F19A-3580-127C-FA3E45B06B4A}"/>
                </a:ext>
              </a:extLst>
            </p:cNvPr>
            <p:cNvSpPr/>
            <p:nvPr/>
          </p:nvSpPr>
          <p:spPr>
            <a:xfrm>
              <a:off x="-997770" y="0"/>
              <a:ext cx="3794285" cy="6203852"/>
            </a:xfrm>
            <a:prstGeom prst="hexagon">
              <a:avLst/>
            </a:prstGeom>
            <a:solidFill>
              <a:srgbClr val="85EEF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7889042E-7EA6-4391-7B04-CE85A604BD19}"/>
                </a:ext>
              </a:extLst>
            </p:cNvPr>
            <p:cNvSpPr/>
            <p:nvPr/>
          </p:nvSpPr>
          <p:spPr>
            <a:xfrm>
              <a:off x="-1733266" y="0"/>
              <a:ext cx="3794285" cy="6203852"/>
            </a:xfrm>
            <a:prstGeom prst="hexagon">
              <a:avLst/>
            </a:prstGeom>
            <a:solidFill>
              <a:srgbClr val="BAF5F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Hexagon 15">
            <a:extLst>
              <a:ext uri="{FF2B5EF4-FFF2-40B4-BE49-F238E27FC236}">
                <a16:creationId xmlns:a16="http://schemas.microsoft.com/office/drawing/2014/main" id="{D70B4FD0-FAAA-EB89-6F41-63214AA089A0}"/>
              </a:ext>
            </a:extLst>
          </p:cNvPr>
          <p:cNvSpPr/>
          <p:nvPr/>
        </p:nvSpPr>
        <p:spPr>
          <a:xfrm rot="10800000">
            <a:off x="7963555" y="0"/>
            <a:ext cx="3794285" cy="6203852"/>
          </a:xfrm>
          <a:prstGeom prst="hexagon">
            <a:avLst/>
          </a:prstGeom>
          <a:solidFill>
            <a:srgbClr val="0F848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821466A1-E971-4163-9EB1-A2A9D595DAF8}"/>
              </a:ext>
            </a:extLst>
          </p:cNvPr>
          <p:cNvSpPr/>
          <p:nvPr/>
        </p:nvSpPr>
        <p:spPr>
          <a:xfrm rot="10800000">
            <a:off x="8389697" y="0"/>
            <a:ext cx="3794285" cy="6203852"/>
          </a:xfrm>
          <a:prstGeom prst="hexagon">
            <a:avLst/>
          </a:prstGeom>
          <a:solidFill>
            <a:srgbClr val="15BDC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0A081E8D-E466-1130-D5F9-E701A04EE086}"/>
              </a:ext>
            </a:extLst>
          </p:cNvPr>
          <p:cNvSpPr/>
          <p:nvPr/>
        </p:nvSpPr>
        <p:spPr>
          <a:xfrm rot="10800000">
            <a:off x="8854917" y="0"/>
            <a:ext cx="3794285" cy="6203852"/>
          </a:xfrm>
          <a:prstGeom prst="hexagon">
            <a:avLst/>
          </a:prstGeom>
          <a:solidFill>
            <a:srgbClr val="21E2E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E2063470-A735-0148-7CF7-EBD803DED5E1}"/>
              </a:ext>
            </a:extLst>
          </p:cNvPr>
          <p:cNvSpPr/>
          <p:nvPr/>
        </p:nvSpPr>
        <p:spPr>
          <a:xfrm rot="10800000">
            <a:off x="9395487" y="0"/>
            <a:ext cx="3794285" cy="6203852"/>
          </a:xfrm>
          <a:prstGeom prst="hexagon">
            <a:avLst/>
          </a:prstGeom>
          <a:solidFill>
            <a:srgbClr val="85EEF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7F0AD5B0-8CC9-A255-0DD1-D0BCB0BA5BCB}"/>
              </a:ext>
            </a:extLst>
          </p:cNvPr>
          <p:cNvSpPr/>
          <p:nvPr/>
        </p:nvSpPr>
        <p:spPr>
          <a:xfrm rot="10800000">
            <a:off x="10130983" y="0"/>
            <a:ext cx="3794285" cy="6203852"/>
          </a:xfrm>
          <a:prstGeom prst="hexagon">
            <a:avLst/>
          </a:prstGeom>
          <a:solidFill>
            <a:srgbClr val="BAF5F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A4902-AA2A-FE35-6D06-CE3DE84EA0C8}"/>
              </a:ext>
            </a:extLst>
          </p:cNvPr>
          <p:cNvSpPr txBox="1"/>
          <p:nvPr/>
        </p:nvSpPr>
        <p:spPr>
          <a:xfrm>
            <a:off x="4535866" y="2459504"/>
            <a:ext cx="35805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Fairwater Script Light" panose="02000507000000020003" pitchFamily="2" charset="0"/>
              </a:rPr>
              <a:t>Study the past </a:t>
            </a:r>
          </a:p>
          <a:p>
            <a:r>
              <a:rPr lang="en-US" sz="4000" b="1" dirty="0">
                <a:solidFill>
                  <a:schemeClr val="bg1"/>
                </a:solidFill>
                <a:latin typeface="Fairwater Script Light" panose="02000507000000020003" pitchFamily="2" charset="0"/>
              </a:rPr>
              <a:t>if you would </a:t>
            </a:r>
          </a:p>
          <a:p>
            <a:r>
              <a:rPr lang="en-US" sz="4000" b="1" dirty="0">
                <a:solidFill>
                  <a:schemeClr val="bg1"/>
                </a:solidFill>
                <a:latin typeface="Fairwater Script Light" panose="02000507000000020003" pitchFamily="2" charset="0"/>
              </a:rPr>
              <a:t>define the future</a:t>
            </a:r>
          </a:p>
          <a:p>
            <a:r>
              <a:rPr lang="en-US" sz="4000" b="1" dirty="0">
                <a:solidFill>
                  <a:schemeClr val="bg1"/>
                </a:solidFill>
                <a:latin typeface="Fairwater Script Light" panose="02000507000000020003" pitchFamily="2" charset="0"/>
              </a:rPr>
              <a:t>      - Confucius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FEBA966C-AEC0-7D7F-7273-6DD86C5B20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6F07C1B-F582-344F-8995-ACB23155D8A2}"/>
              </a:ext>
            </a:extLst>
          </p:cNvPr>
          <p:cNvSpPr/>
          <p:nvPr/>
        </p:nvSpPr>
        <p:spPr>
          <a:xfrm>
            <a:off x="-1733265" y="0"/>
            <a:ext cx="1733264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F38849-8E4F-A973-F6D0-F3F460C4E907}"/>
              </a:ext>
            </a:extLst>
          </p:cNvPr>
          <p:cNvSpPr/>
          <p:nvPr/>
        </p:nvSpPr>
        <p:spPr>
          <a:xfrm>
            <a:off x="12192000" y="0"/>
            <a:ext cx="1733264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33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67"/>
    </mc:Choice>
    <mc:Fallback>
      <p:transition spd="slow" advTm="10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DBD841BF-A899-1AB0-736B-59D5D79CC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16" y="0"/>
            <a:ext cx="6185207" cy="6185207"/>
          </a:xfrm>
        </p:spPr>
      </p:pic>
      <p:pic>
        <p:nvPicPr>
          <p:cNvPr id="7" name="Picture 6" descr="A collage of people&#10;&#10;Description automatically generated with low confidence">
            <a:extLst>
              <a:ext uri="{FF2B5EF4-FFF2-40B4-BE49-F238E27FC236}">
                <a16:creationId xmlns:a16="http://schemas.microsoft.com/office/drawing/2014/main" id="{71C4C195-6187-EF52-4E9D-9B872FA11C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10" y="0"/>
            <a:ext cx="4690248" cy="618520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2029002-910D-2DE4-D82F-FE1FB6ABCA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35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18"/>
    </mc:Choice>
    <mc:Fallback>
      <p:transition spd="slow" advTm="7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2668-F8B3-6558-8C43-4DF0CA6B4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" y="2427288"/>
            <a:ext cx="10972800" cy="1143000"/>
          </a:xfrm>
        </p:spPr>
        <p:txBody>
          <a:bodyPr/>
          <a:lstStyle/>
          <a:p>
            <a:r>
              <a:rPr lang="en-US" dirty="0">
                <a:latin typeface="Harlow Solid Italic" panose="04030604020F02020D02" pitchFamily="82" charset="0"/>
              </a:rPr>
              <a:t>Thank You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188920D-8B55-D73B-44B9-FF2BE75C9D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00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2"/>
    </mc:Choice>
    <mc:Fallback>
      <p:transition spd="slow" advTm="3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FEC3-A1DE-401B-FC28-0E89AE5D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>
                <a:latin typeface="Bradley Hand ITC" panose="03070402050302030203" pitchFamily="66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C32ED-01DB-C5C9-038C-65EE05E50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50" y="1600201"/>
            <a:ext cx="5086350" cy="4525963"/>
          </a:xfrm>
        </p:spPr>
        <p:txBody>
          <a:bodyPr/>
          <a:lstStyle/>
          <a:p>
            <a:r>
              <a:rPr lang="en-US" sz="2800" b="1" dirty="0">
                <a:latin typeface="Berlin Sans FB Demi" panose="020E0802020502020306" pitchFamily="34" charset="0"/>
              </a:rPr>
              <a:t>Placement Organization</a:t>
            </a:r>
          </a:p>
          <a:p>
            <a:r>
              <a:rPr lang="en-US" sz="2800" b="1" dirty="0">
                <a:latin typeface="Berlin Sans FB Demi" panose="020E0802020502020306" pitchFamily="34" charset="0"/>
              </a:rPr>
              <a:t>VIP-CSL Role</a:t>
            </a:r>
          </a:p>
          <a:p>
            <a:r>
              <a:rPr lang="en-US" sz="2800" b="1" dirty="0">
                <a:latin typeface="Berlin Sans FB Demi" panose="020E0802020502020306" pitchFamily="34" charset="0"/>
              </a:rPr>
              <a:t>Motivation</a:t>
            </a:r>
          </a:p>
          <a:p>
            <a:r>
              <a:rPr lang="en-US" sz="2800" b="1" dirty="0">
                <a:latin typeface="Berlin Sans FB Demi" panose="020E0802020502020306" pitchFamily="34" charset="0"/>
              </a:rPr>
              <a:t>Skills learned and exercised</a:t>
            </a:r>
          </a:p>
          <a:p>
            <a:r>
              <a:rPr lang="en-US" sz="2800" b="1" dirty="0">
                <a:latin typeface="Berlin Sans FB Demi" panose="020E0802020502020306" pitchFamily="34" charset="0"/>
              </a:rPr>
              <a:t>STAR Interview Answer</a:t>
            </a:r>
          </a:p>
          <a:p>
            <a:r>
              <a:rPr lang="en-US" sz="2800" b="1" dirty="0">
                <a:latin typeface="Berlin Sans FB Demi" panose="020E0802020502020306" pitchFamily="34" charset="0"/>
              </a:rPr>
              <a:t>Future Plans</a:t>
            </a:r>
          </a:p>
          <a:p>
            <a:endParaRPr lang="en-US" sz="2800" b="1" dirty="0">
              <a:latin typeface="Berlin Sans FB Demi" panose="020E0802020502020306" pitchFamily="34" charset="0"/>
            </a:endParaRPr>
          </a:p>
          <a:p>
            <a:endParaRPr lang="en-US" sz="2800" b="1" dirty="0">
              <a:latin typeface="Bradley Hand ITC" panose="03070402050302030203" pitchFamily="66" charset="0"/>
            </a:endParaRPr>
          </a:p>
          <a:p>
            <a:endParaRPr lang="en-US" sz="2800" b="1" dirty="0">
              <a:latin typeface="Bradley Hand ITC" panose="03070402050302030203" pitchFamily="66" charset="0"/>
            </a:endParaRPr>
          </a:p>
          <a:p>
            <a:endParaRPr lang="en-US" sz="2800" b="1" dirty="0">
              <a:latin typeface="Bradley Hand ITC" panose="03070402050302030203" pitchFamily="66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2897330-02CB-B346-AB97-D266684A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61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0"/>
    </mc:Choice>
    <mc:Fallback>
      <p:transition spd="slow" advTm="7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ECCFAE3C-C0E8-8047-7EB7-CD46C9ADAD4A}"/>
              </a:ext>
            </a:extLst>
          </p:cNvPr>
          <p:cNvSpPr/>
          <p:nvPr/>
        </p:nvSpPr>
        <p:spPr>
          <a:xfrm>
            <a:off x="2695186" y="4048978"/>
            <a:ext cx="6627819" cy="1856522"/>
          </a:xfrm>
          <a:prstGeom prst="flowChartAlternateProcess">
            <a:avLst/>
          </a:prstGeom>
          <a:solidFill>
            <a:srgbClr val="8BECF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Stored Data 7">
            <a:extLst>
              <a:ext uri="{FF2B5EF4-FFF2-40B4-BE49-F238E27FC236}">
                <a16:creationId xmlns:a16="http://schemas.microsoft.com/office/drawing/2014/main" id="{A071A0C4-D81B-AE7B-0865-D305913FAA2D}"/>
              </a:ext>
            </a:extLst>
          </p:cNvPr>
          <p:cNvSpPr/>
          <p:nvPr/>
        </p:nvSpPr>
        <p:spPr>
          <a:xfrm>
            <a:off x="-600501" y="0"/>
            <a:ext cx="3409962" cy="6175513"/>
          </a:xfrm>
          <a:prstGeom prst="flowChartOnlineStorag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Stored Data 8">
            <a:extLst>
              <a:ext uri="{FF2B5EF4-FFF2-40B4-BE49-F238E27FC236}">
                <a16:creationId xmlns:a16="http://schemas.microsoft.com/office/drawing/2014/main" id="{692E74A5-1D6A-9E5A-9272-C902425F04B7}"/>
              </a:ext>
            </a:extLst>
          </p:cNvPr>
          <p:cNvSpPr/>
          <p:nvPr/>
        </p:nvSpPr>
        <p:spPr>
          <a:xfrm rot="10800000">
            <a:off x="9352772" y="-2"/>
            <a:ext cx="3571658" cy="6175513"/>
          </a:xfrm>
          <a:prstGeom prst="flowChartOnlineStorag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FFF680-F698-9C6F-15A8-BE9A2669C008}"/>
              </a:ext>
            </a:extLst>
          </p:cNvPr>
          <p:cNvSpPr txBox="1"/>
          <p:nvPr/>
        </p:nvSpPr>
        <p:spPr>
          <a:xfrm>
            <a:off x="2552727" y="38095"/>
            <a:ext cx="736396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       </a:t>
            </a:r>
            <a:r>
              <a:rPr lang="en-US" sz="6000" b="1" dirty="0">
                <a:latin typeface="Bradley Hand ITC" panose="03070402050302030203" pitchFamily="66" charset="0"/>
              </a:rPr>
              <a:t>Placement </a:t>
            </a:r>
          </a:p>
          <a:p>
            <a:pPr algn="ctr"/>
            <a:r>
              <a:rPr lang="en-US" sz="6000" b="1" dirty="0">
                <a:latin typeface="Bradley Hand ITC" panose="03070402050302030203" pitchFamily="66" charset="0"/>
              </a:rPr>
              <a:t>Organization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05B5A3-C04A-1762-2898-75E648B67040}"/>
              </a:ext>
            </a:extLst>
          </p:cNvPr>
          <p:cNvSpPr/>
          <p:nvPr/>
        </p:nvSpPr>
        <p:spPr>
          <a:xfrm>
            <a:off x="-600501" y="-3"/>
            <a:ext cx="600501" cy="68580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5C2E6F-3A0B-37CE-CB15-DBD64D4BADF0}"/>
              </a:ext>
            </a:extLst>
          </p:cNvPr>
          <p:cNvSpPr/>
          <p:nvPr/>
        </p:nvSpPr>
        <p:spPr>
          <a:xfrm>
            <a:off x="12192000" y="-4"/>
            <a:ext cx="732430" cy="68580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F978862-32FF-8BB4-5950-A6A336959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655" y="2040032"/>
            <a:ext cx="7025618" cy="163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ecagon 12">
            <a:extLst>
              <a:ext uri="{FF2B5EF4-FFF2-40B4-BE49-F238E27FC236}">
                <a16:creationId xmlns:a16="http://schemas.microsoft.com/office/drawing/2014/main" id="{D31F173A-0D0B-71FD-1480-F9144CBCF7AC}"/>
              </a:ext>
            </a:extLst>
          </p:cNvPr>
          <p:cNvSpPr/>
          <p:nvPr/>
        </p:nvSpPr>
        <p:spPr>
          <a:xfrm>
            <a:off x="60928" y="914400"/>
            <a:ext cx="2053622" cy="1962150"/>
          </a:xfrm>
          <a:prstGeom prst="decagon">
            <a:avLst/>
          </a:prstGeom>
          <a:solidFill>
            <a:srgbClr val="01B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ecagon 14">
            <a:extLst>
              <a:ext uri="{FF2B5EF4-FFF2-40B4-BE49-F238E27FC236}">
                <a16:creationId xmlns:a16="http://schemas.microsoft.com/office/drawing/2014/main" id="{54D7FCC9-6609-2561-D2DA-7AC5C685F46E}"/>
              </a:ext>
            </a:extLst>
          </p:cNvPr>
          <p:cNvSpPr/>
          <p:nvPr/>
        </p:nvSpPr>
        <p:spPr>
          <a:xfrm>
            <a:off x="55296" y="3496997"/>
            <a:ext cx="2220012" cy="1962150"/>
          </a:xfrm>
          <a:prstGeom prst="decagon">
            <a:avLst/>
          </a:prstGeom>
          <a:solidFill>
            <a:srgbClr val="01B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ecagon 15">
            <a:extLst>
              <a:ext uri="{FF2B5EF4-FFF2-40B4-BE49-F238E27FC236}">
                <a16:creationId xmlns:a16="http://schemas.microsoft.com/office/drawing/2014/main" id="{0CB64EFC-62E7-D206-CE41-40E8C81D577D}"/>
              </a:ext>
            </a:extLst>
          </p:cNvPr>
          <p:cNvSpPr/>
          <p:nvPr/>
        </p:nvSpPr>
        <p:spPr>
          <a:xfrm>
            <a:off x="9772650" y="3736296"/>
            <a:ext cx="2389583" cy="2169204"/>
          </a:xfrm>
          <a:prstGeom prst="decagon">
            <a:avLst/>
          </a:prstGeom>
          <a:solidFill>
            <a:srgbClr val="01B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ecagon 16">
            <a:extLst>
              <a:ext uri="{FF2B5EF4-FFF2-40B4-BE49-F238E27FC236}">
                <a16:creationId xmlns:a16="http://schemas.microsoft.com/office/drawing/2014/main" id="{1D27E67E-4A49-0929-191F-E75853F696D3}"/>
              </a:ext>
            </a:extLst>
          </p:cNvPr>
          <p:cNvSpPr/>
          <p:nvPr/>
        </p:nvSpPr>
        <p:spPr>
          <a:xfrm>
            <a:off x="9916692" y="959543"/>
            <a:ext cx="2275307" cy="2169203"/>
          </a:xfrm>
          <a:prstGeom prst="decagon">
            <a:avLst/>
          </a:prstGeom>
          <a:solidFill>
            <a:srgbClr val="01B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0387BB-EB5E-D030-2082-05C77065882A}"/>
              </a:ext>
            </a:extLst>
          </p:cNvPr>
          <p:cNvSpPr txBox="1"/>
          <p:nvPr/>
        </p:nvSpPr>
        <p:spPr>
          <a:xfrm>
            <a:off x="395420" y="1633865"/>
            <a:ext cx="1662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Dreaming Outloud Script Pro" panose="020B0604020202020204" pitchFamily="66" charset="0"/>
                <a:cs typeface="Dreaming Outloud Script Pro" panose="020B0604020202020204" pitchFamily="66" charset="0"/>
              </a:rPr>
              <a:t>Seniors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6C7266-2897-5ABE-0E48-47E13F7DEC8B}"/>
              </a:ext>
            </a:extLst>
          </p:cNvPr>
          <p:cNvSpPr txBox="1"/>
          <p:nvPr/>
        </p:nvSpPr>
        <p:spPr>
          <a:xfrm>
            <a:off x="121128" y="4048978"/>
            <a:ext cx="1936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Migrant Workers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E93926-7CCE-46B0-0A5E-6AD9FCDC7882}"/>
              </a:ext>
            </a:extLst>
          </p:cNvPr>
          <p:cNvSpPr txBox="1"/>
          <p:nvPr/>
        </p:nvSpPr>
        <p:spPr>
          <a:xfrm>
            <a:off x="10354869" y="1790700"/>
            <a:ext cx="132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Youth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A18E4E-458F-501E-69A9-FD4F08CCAE8D}"/>
              </a:ext>
            </a:extLst>
          </p:cNvPr>
          <p:cNvSpPr txBox="1"/>
          <p:nvPr/>
        </p:nvSpPr>
        <p:spPr>
          <a:xfrm>
            <a:off x="9617743" y="4343844"/>
            <a:ext cx="2851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International Groups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DEA9B0-E583-233E-2F73-9588EA531F8C}"/>
              </a:ext>
            </a:extLst>
          </p:cNvPr>
          <p:cNvSpPr txBox="1"/>
          <p:nvPr/>
        </p:nvSpPr>
        <p:spPr>
          <a:xfrm>
            <a:off x="2809461" y="4134917"/>
            <a:ext cx="63532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Dreaming Outloud Script Pro" panose="03050502040304050704" pitchFamily="66" charset="0"/>
              </a:rPr>
              <a:t>Several programs including </a:t>
            </a:r>
          </a:p>
          <a:p>
            <a:pPr algn="ctr"/>
            <a:r>
              <a:rPr lang="en-US" sz="2800" b="1" i="1" dirty="0">
                <a:solidFill>
                  <a:schemeClr val="bg1"/>
                </a:solidFill>
                <a:cs typeface="Dreaming Outloud Script Pro" panose="03050502040304050704" pitchFamily="66" charset="0"/>
              </a:rPr>
              <a:t>community outreach</a:t>
            </a:r>
            <a:r>
              <a:rPr lang="en-US" sz="2800" dirty="0">
                <a:solidFill>
                  <a:schemeClr val="bg1"/>
                </a:solidFill>
                <a:cs typeface="Dreaming Outloud Script Pro" panose="03050502040304050704" pitchFamily="66" charset="0"/>
              </a:rPr>
              <a:t>, </a:t>
            </a:r>
            <a:r>
              <a:rPr lang="en-US" sz="2800" b="1" i="1" dirty="0">
                <a:solidFill>
                  <a:schemeClr val="bg1"/>
                </a:solidFill>
                <a:cs typeface="Dreaming Outloud Script Pro" panose="03050502040304050704" pitchFamily="66" charset="0"/>
              </a:rPr>
              <a:t>health and wellness</a:t>
            </a:r>
            <a:r>
              <a:rPr lang="en-US" sz="2800" dirty="0">
                <a:solidFill>
                  <a:schemeClr val="bg1"/>
                </a:solidFill>
                <a:cs typeface="Dreaming Outloud Script Pro" panose="03050502040304050704" pitchFamily="66" charset="0"/>
              </a:rPr>
              <a:t>, </a:t>
            </a:r>
            <a:r>
              <a:rPr lang="en-US" sz="2800" b="1" i="1" dirty="0">
                <a:solidFill>
                  <a:schemeClr val="bg1"/>
                </a:solidFill>
                <a:cs typeface="Dreaming Outloud Script Pro" panose="03050502040304050704" pitchFamily="66" charset="0"/>
              </a:rPr>
              <a:t>disaster relief</a:t>
            </a:r>
            <a:r>
              <a:rPr lang="en-US" sz="2800" dirty="0">
                <a:solidFill>
                  <a:schemeClr val="bg1"/>
                </a:solidFill>
                <a:cs typeface="Dreaming Outloud Script Pro" panose="03050502040304050704" pitchFamily="66" charset="0"/>
              </a:rPr>
              <a:t>, </a:t>
            </a:r>
            <a:r>
              <a:rPr lang="en-US" sz="2800" b="1" i="1" dirty="0">
                <a:solidFill>
                  <a:schemeClr val="bg1"/>
                </a:solidFill>
                <a:effectLst/>
                <a:cs typeface="Dreaming Outloud Script Pro" panose="03050502040304050704" pitchFamily="66" charset="0"/>
              </a:rPr>
              <a:t>Migrant Women Farm Workers Initiative</a:t>
            </a: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1C4EB238-D9DC-3F42-D9DF-4C6159E5BC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48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45"/>
    </mc:Choice>
    <mc:Fallback>
      <p:transition spd="slow" advTm="30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6E9D83-5C6A-C33A-AD08-CB9C7C920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20201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3EDB02A-63D4-B457-C8C5-C6FE476F4B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95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09"/>
    </mc:Choice>
    <mc:Fallback>
      <p:transition spd="slow" advTm="23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8844AC-B339-8578-2682-8ABE0AA5AB8C}"/>
              </a:ext>
            </a:extLst>
          </p:cNvPr>
          <p:cNvSpPr/>
          <p:nvPr/>
        </p:nvSpPr>
        <p:spPr>
          <a:xfrm>
            <a:off x="0" y="0"/>
            <a:ext cx="12192000" cy="122251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Bradley Hand ITC" panose="03070402050302030203" pitchFamily="66" charset="0"/>
              </a:rPr>
              <a:t>VIP-CSL Role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D3547D-3526-C616-1B0F-A582CD59CF9D}"/>
              </a:ext>
            </a:extLst>
          </p:cNvPr>
          <p:cNvSpPr/>
          <p:nvPr/>
        </p:nvSpPr>
        <p:spPr>
          <a:xfrm>
            <a:off x="0" y="1222514"/>
            <a:ext cx="12192000" cy="993913"/>
          </a:xfrm>
          <a:prstGeom prst="rect">
            <a:avLst/>
          </a:prstGeom>
          <a:gradFill flip="none" rotWithShape="1">
            <a:gsLst>
              <a:gs pos="0">
                <a:srgbClr val="CCEDF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  <a:latin typeface="Bradley Hand ITC" panose="03070402050302030203" pitchFamily="66" charset="0"/>
              </a:rPr>
              <a:t>Managing Thrift Store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03BFF0-1894-D0EA-9F38-6C9E47AE3B92}"/>
              </a:ext>
            </a:extLst>
          </p:cNvPr>
          <p:cNvSpPr/>
          <p:nvPr/>
        </p:nvSpPr>
        <p:spPr>
          <a:xfrm>
            <a:off x="0" y="2216427"/>
            <a:ext cx="12192000" cy="993913"/>
          </a:xfrm>
          <a:prstGeom prst="rect">
            <a:avLst/>
          </a:prstGeom>
          <a:gradFill flip="none" rotWithShape="1">
            <a:gsLst>
              <a:gs pos="0">
                <a:srgbClr val="9EDDE2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Bradley Hand ITC" panose="03070402050302030203" pitchFamily="66" charset="0"/>
              </a:rPr>
              <a:t>Declutter of storage area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17F54B-207D-97E9-60EE-603D66DDB33E}"/>
              </a:ext>
            </a:extLst>
          </p:cNvPr>
          <p:cNvSpPr/>
          <p:nvPr/>
        </p:nvSpPr>
        <p:spPr>
          <a:xfrm>
            <a:off x="0" y="3235264"/>
            <a:ext cx="12192000" cy="993913"/>
          </a:xfrm>
          <a:prstGeom prst="rect">
            <a:avLst/>
          </a:prstGeom>
          <a:gradFill flip="none" rotWithShape="1">
            <a:gsLst>
              <a:gs pos="0">
                <a:srgbClr val="6BCCD3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Bradley Hand ITC" panose="03070402050302030203" pitchFamily="66" charset="0"/>
              </a:rPr>
              <a:t>Have Fun!!!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BEBF0D-DD0F-380B-3A1D-AD5D2149ADBB}"/>
              </a:ext>
            </a:extLst>
          </p:cNvPr>
          <p:cNvSpPr/>
          <p:nvPr/>
        </p:nvSpPr>
        <p:spPr>
          <a:xfrm>
            <a:off x="0" y="4240696"/>
            <a:ext cx="12192000" cy="993913"/>
          </a:xfrm>
          <a:prstGeom prst="rect">
            <a:avLst/>
          </a:prstGeom>
          <a:gradFill flip="none" rotWithShape="1"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Bradley Hand ITC" panose="03070402050302030203" pitchFamily="66" charset="0"/>
              </a:rPr>
              <a:t>Designing posters for various programs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CFC5C4-0F5A-9A65-F3E2-52E822A47896}"/>
              </a:ext>
            </a:extLst>
          </p:cNvPr>
          <p:cNvSpPr/>
          <p:nvPr/>
        </p:nvSpPr>
        <p:spPr>
          <a:xfrm>
            <a:off x="0" y="5234609"/>
            <a:ext cx="12192000" cy="993913"/>
          </a:xfrm>
          <a:prstGeom prst="rect">
            <a:avLst/>
          </a:prstGeom>
          <a:gradFill flip="none" rotWithShape="1"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  <a:latin typeface="Bradley Hand ITC" panose="03070402050302030203" pitchFamily="66" charset="0"/>
              </a:rPr>
              <a:t>Proposal research and writing 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FC3423F-8A49-2B88-6A41-292B1CF4AB1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1965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07"/>
    </mc:Choice>
    <mc:Fallback>
      <p:transition spd="slow" advTm="28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71111C84-E372-DCD9-E2FD-7B8D3B704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35" y="-13253"/>
            <a:ext cx="9335729" cy="61780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8FE29D-0372-30B7-8089-0197976B0C87}"/>
              </a:ext>
            </a:extLst>
          </p:cNvPr>
          <p:cNvSpPr/>
          <p:nvPr/>
        </p:nvSpPr>
        <p:spPr>
          <a:xfrm>
            <a:off x="0" y="0"/>
            <a:ext cx="1415845" cy="6164826"/>
          </a:xfrm>
          <a:prstGeom prst="rect">
            <a:avLst/>
          </a:prstGeom>
          <a:solidFill>
            <a:srgbClr val="01B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FB2070-2877-57B9-FF1D-771785BBDECB}"/>
              </a:ext>
            </a:extLst>
          </p:cNvPr>
          <p:cNvSpPr/>
          <p:nvPr/>
        </p:nvSpPr>
        <p:spPr>
          <a:xfrm>
            <a:off x="10763864" y="0"/>
            <a:ext cx="1415845" cy="6164826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36568-CB92-9208-E734-655E19054151}"/>
              </a:ext>
            </a:extLst>
          </p:cNvPr>
          <p:cNvSpPr txBox="1"/>
          <p:nvPr/>
        </p:nvSpPr>
        <p:spPr>
          <a:xfrm>
            <a:off x="4094922" y="1885214"/>
            <a:ext cx="1470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Seniors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913CD-0CD1-A6A3-7D31-8ED36EAE09D0}"/>
              </a:ext>
            </a:extLst>
          </p:cNvPr>
          <p:cNvSpPr txBox="1"/>
          <p:nvPr/>
        </p:nvSpPr>
        <p:spPr>
          <a:xfrm>
            <a:off x="6084297" y="1669771"/>
            <a:ext cx="1364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Thrift</a:t>
            </a:r>
          </a:p>
          <a:p>
            <a:r>
              <a:rPr lang="en-US" sz="2800" dirty="0"/>
              <a:t>Store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F23FFF-E21D-D276-90FF-662FD99AA514}"/>
              </a:ext>
            </a:extLst>
          </p:cNvPr>
          <p:cNvSpPr/>
          <p:nvPr/>
        </p:nvSpPr>
        <p:spPr>
          <a:xfrm>
            <a:off x="3967663" y="3082412"/>
            <a:ext cx="1598250" cy="98066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Proposal writing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6DDB2F-221D-37A2-66D6-56FED002664B}"/>
              </a:ext>
            </a:extLst>
          </p:cNvPr>
          <p:cNvSpPr txBox="1"/>
          <p:nvPr/>
        </p:nvSpPr>
        <p:spPr>
          <a:xfrm>
            <a:off x="6423002" y="3701853"/>
            <a:ext cx="20351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Volunteer to support these roles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F7E276A-0394-CD05-2BD4-BD7539337E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5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54"/>
    </mc:Choice>
    <mc:Fallback>
      <p:transition spd="slow" advTm="23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sunglasses&#10;&#10;Description automatically generated with low confidence">
            <a:extLst>
              <a:ext uri="{FF2B5EF4-FFF2-40B4-BE49-F238E27FC236}">
                <a16:creationId xmlns:a16="http://schemas.microsoft.com/office/drawing/2014/main" id="{15AB9D31-20AC-10C8-2C4C-16E4E2358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333" y="0"/>
            <a:ext cx="2291781" cy="3259908"/>
          </a:xfrm>
          <a:prstGeom prst="rect">
            <a:avLst/>
          </a:prstGeom>
        </p:spPr>
      </p:pic>
      <p:pic>
        <p:nvPicPr>
          <p:cNvPr id="9" name="Picture 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1ECE18F-44B7-DA1F-627E-46FE315F2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48" y="1543943"/>
            <a:ext cx="5907955" cy="393863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65EBAB1-3AE5-ACB7-643D-B5271EFECA56}"/>
              </a:ext>
            </a:extLst>
          </p:cNvPr>
          <p:cNvSpPr/>
          <p:nvPr/>
        </p:nvSpPr>
        <p:spPr>
          <a:xfrm>
            <a:off x="185531" y="2647250"/>
            <a:ext cx="1908313" cy="9508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Lizzy Walker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4925C0-8073-6E24-8ADD-370F725DCB9F}"/>
              </a:ext>
            </a:extLst>
          </p:cNvPr>
          <p:cNvSpPr/>
          <p:nvPr/>
        </p:nvSpPr>
        <p:spPr>
          <a:xfrm>
            <a:off x="6154648" y="5380383"/>
            <a:ext cx="1081039" cy="5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Stuart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6BDA10B-F3D7-1496-964C-3A3E5AB89838}"/>
              </a:ext>
            </a:extLst>
          </p:cNvPr>
          <p:cNvSpPr/>
          <p:nvPr/>
        </p:nvSpPr>
        <p:spPr>
          <a:xfrm>
            <a:off x="7381462" y="5380382"/>
            <a:ext cx="944874" cy="5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Nina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B743A9-3DD5-94B6-0B91-40F384F1ADDA}"/>
              </a:ext>
            </a:extLst>
          </p:cNvPr>
          <p:cNvSpPr/>
          <p:nvPr/>
        </p:nvSpPr>
        <p:spPr>
          <a:xfrm>
            <a:off x="8562056" y="5380381"/>
            <a:ext cx="944874" cy="5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Irene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255468-75FB-B235-26A8-561643F4AAA9}"/>
              </a:ext>
            </a:extLst>
          </p:cNvPr>
          <p:cNvSpPr/>
          <p:nvPr/>
        </p:nvSpPr>
        <p:spPr>
          <a:xfrm>
            <a:off x="9562756" y="5380379"/>
            <a:ext cx="991092" cy="5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Sandie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FB56A84-9B92-AAFF-F6C8-7C2D9F935A7E}"/>
              </a:ext>
            </a:extLst>
          </p:cNvPr>
          <p:cNvSpPr/>
          <p:nvPr/>
        </p:nvSpPr>
        <p:spPr>
          <a:xfrm>
            <a:off x="10600068" y="5380379"/>
            <a:ext cx="1416315" cy="5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B1DD6035-D39A-F7D2-7E84-93D09CA2A5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9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97"/>
    </mc:Choice>
    <mc:Fallback>
      <p:transition spd="slow" advTm="14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Brain Shaped White Jigsaw Puzzle on Blue Background, a Missing Piece of the Brain  Puzzle, Mental Health and Problems with Memory Stock Image - Image of brain,  memory: 223385375">
            <a:extLst>
              <a:ext uri="{FF2B5EF4-FFF2-40B4-BE49-F238E27FC236}">
                <a16:creationId xmlns:a16="http://schemas.microsoft.com/office/drawing/2014/main" id="{F9ECEE01-35D7-BFAB-7F8F-E2E051B3E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2" t="-14" b="14"/>
          <a:stretch/>
        </p:blipFill>
        <p:spPr bwMode="auto">
          <a:xfrm>
            <a:off x="0" y="0"/>
            <a:ext cx="12192000" cy="620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1E516-83AD-58B6-A67B-B961D43EF67C}"/>
              </a:ext>
            </a:extLst>
          </p:cNvPr>
          <p:cNvSpPr txBox="1"/>
          <p:nvPr/>
        </p:nvSpPr>
        <p:spPr>
          <a:xfrm>
            <a:off x="7884944" y="165950"/>
            <a:ext cx="394598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Bradley Hand ITC" panose="03070402050302030203" pitchFamily="66" charset="0"/>
              </a:rPr>
              <a:t>Motivation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C6A33-B9C0-7898-F085-26BA5E9F548E}"/>
              </a:ext>
            </a:extLst>
          </p:cNvPr>
          <p:cNvSpPr txBox="1"/>
          <p:nvPr/>
        </p:nvSpPr>
        <p:spPr>
          <a:xfrm>
            <a:off x="1892103" y="1674055"/>
            <a:ext cx="2715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Communication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5A501-0F7A-B3EB-454D-6F1607C16608}"/>
              </a:ext>
            </a:extLst>
          </p:cNvPr>
          <p:cNvSpPr txBox="1"/>
          <p:nvPr/>
        </p:nvSpPr>
        <p:spPr>
          <a:xfrm>
            <a:off x="2609556" y="2474893"/>
            <a:ext cx="1997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Problem Solving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60749-2E8E-10E3-64C0-DF0B20E193A9}"/>
              </a:ext>
            </a:extLst>
          </p:cNvPr>
          <p:cNvSpPr txBox="1"/>
          <p:nvPr/>
        </p:nvSpPr>
        <p:spPr>
          <a:xfrm>
            <a:off x="647114" y="4853354"/>
            <a:ext cx="6499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Canadian real-world job Experience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Feel good by contributing to society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10CF8-976E-B719-BC3C-E0782EF33D1A}"/>
              </a:ext>
            </a:extLst>
          </p:cNvPr>
          <p:cNvSpPr txBox="1"/>
          <p:nvPr/>
        </p:nvSpPr>
        <p:spPr>
          <a:xfrm>
            <a:off x="6096000" y="1674055"/>
            <a:ext cx="227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Leadership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B3686-487C-0D1D-536C-C82E760A4C54}"/>
              </a:ext>
            </a:extLst>
          </p:cNvPr>
          <p:cNvSpPr txBox="1"/>
          <p:nvPr/>
        </p:nvSpPr>
        <p:spPr>
          <a:xfrm>
            <a:off x="4290646" y="3429000"/>
            <a:ext cx="1997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Teamwork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789C0-9BA8-988C-B93F-3460FB9030A3}"/>
              </a:ext>
            </a:extLst>
          </p:cNvPr>
          <p:cNvSpPr txBox="1"/>
          <p:nvPr/>
        </p:nvSpPr>
        <p:spPr>
          <a:xfrm>
            <a:off x="3896751" y="673781"/>
            <a:ext cx="2475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Time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96C220-DB4A-0EC1-4770-ED332F637A77}"/>
              </a:ext>
            </a:extLst>
          </p:cNvPr>
          <p:cNvSpPr txBox="1"/>
          <p:nvPr/>
        </p:nvSpPr>
        <p:spPr>
          <a:xfrm>
            <a:off x="4206241" y="2581995"/>
            <a:ext cx="2082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Adaptability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119CF1-BDCF-88EB-9353-8445F4CC405B}"/>
              </a:ext>
            </a:extLst>
          </p:cNvPr>
          <p:cNvSpPr txBox="1"/>
          <p:nvPr/>
        </p:nvSpPr>
        <p:spPr>
          <a:xfrm>
            <a:off x="821635" y="2474893"/>
            <a:ext cx="17879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Computer</a:t>
            </a:r>
          </a:p>
          <a:p>
            <a:pPr algn="ctr"/>
            <a:r>
              <a:rPr lang="en-US" sz="2800" dirty="0"/>
              <a:t>Skills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673158-EE37-985E-F237-6D293B56750B}"/>
              </a:ext>
            </a:extLst>
          </p:cNvPr>
          <p:cNvSpPr txBox="1"/>
          <p:nvPr/>
        </p:nvSpPr>
        <p:spPr>
          <a:xfrm>
            <a:off x="5997936" y="3275732"/>
            <a:ext cx="3173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Project planning and manage-</a:t>
            </a:r>
          </a:p>
          <a:p>
            <a:r>
              <a:rPr lang="en-US" sz="2800" dirty="0"/>
              <a:t>       </a:t>
            </a:r>
            <a:r>
              <a:rPr lang="en-US" sz="2800" dirty="0" err="1"/>
              <a:t>ment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494CC9-375A-16B0-F858-F86290843058}"/>
              </a:ext>
            </a:extLst>
          </p:cNvPr>
          <p:cNvSpPr txBox="1"/>
          <p:nvPr/>
        </p:nvSpPr>
        <p:spPr>
          <a:xfrm>
            <a:off x="8083826" y="2581995"/>
            <a:ext cx="1351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Writing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2922F0-BAB4-51BE-142C-4F6238C44517}"/>
              </a:ext>
            </a:extLst>
          </p:cNvPr>
          <p:cNvSpPr txBox="1"/>
          <p:nvPr/>
        </p:nvSpPr>
        <p:spPr>
          <a:xfrm>
            <a:off x="2274278" y="1050539"/>
            <a:ext cx="1754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Research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49E614BC-C894-FABC-7A03-0AED138A1B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85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31"/>
    </mc:Choice>
    <mc:Fallback>
      <p:transition spd="slow" advTm="43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57F03BAC-AF20-5EB1-E809-66E78ADEB6CA}"/>
              </a:ext>
            </a:extLst>
          </p:cNvPr>
          <p:cNvSpPr/>
          <p:nvPr/>
        </p:nvSpPr>
        <p:spPr>
          <a:xfrm>
            <a:off x="800564" y="144982"/>
            <a:ext cx="2253584" cy="1389299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511435CC-3FBB-D3D1-8D7B-46A7D5E8F8F9}"/>
              </a:ext>
            </a:extLst>
          </p:cNvPr>
          <p:cNvSpPr/>
          <p:nvPr/>
        </p:nvSpPr>
        <p:spPr>
          <a:xfrm>
            <a:off x="49721" y="2213037"/>
            <a:ext cx="2761459" cy="1389299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A8923064-2EA5-C6AA-E661-59313CFC7DBF}"/>
              </a:ext>
            </a:extLst>
          </p:cNvPr>
          <p:cNvSpPr/>
          <p:nvPr/>
        </p:nvSpPr>
        <p:spPr>
          <a:xfrm>
            <a:off x="3460404" y="1548080"/>
            <a:ext cx="2629532" cy="1389299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AACBA5A4-8A11-561D-8594-AD7068BBFFFF}"/>
              </a:ext>
            </a:extLst>
          </p:cNvPr>
          <p:cNvSpPr/>
          <p:nvPr/>
        </p:nvSpPr>
        <p:spPr>
          <a:xfrm>
            <a:off x="6081103" y="1051111"/>
            <a:ext cx="2253584" cy="1389299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3B01DB45-3991-EA72-EBF4-5C6717A05E23}"/>
              </a:ext>
            </a:extLst>
          </p:cNvPr>
          <p:cNvSpPr/>
          <p:nvPr/>
        </p:nvSpPr>
        <p:spPr>
          <a:xfrm>
            <a:off x="2811180" y="3011968"/>
            <a:ext cx="3035788" cy="1389299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33E4929E-83DE-05E1-725E-05B791F49907}"/>
              </a:ext>
            </a:extLst>
          </p:cNvPr>
          <p:cNvSpPr/>
          <p:nvPr/>
        </p:nvSpPr>
        <p:spPr>
          <a:xfrm>
            <a:off x="5881695" y="2473803"/>
            <a:ext cx="2726732" cy="172948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B7279E67-EC57-44F6-51DF-3015BB89BF56}"/>
              </a:ext>
            </a:extLst>
          </p:cNvPr>
          <p:cNvSpPr/>
          <p:nvPr/>
        </p:nvSpPr>
        <p:spPr>
          <a:xfrm>
            <a:off x="9344336" y="2365278"/>
            <a:ext cx="2253584" cy="1389299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AD0250B3-FBD9-4E2A-78B6-003ECD411784}"/>
              </a:ext>
            </a:extLst>
          </p:cNvPr>
          <p:cNvSpPr/>
          <p:nvPr/>
        </p:nvSpPr>
        <p:spPr>
          <a:xfrm>
            <a:off x="1073426" y="4276005"/>
            <a:ext cx="2253584" cy="1389299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22FF4ED6-75CA-E312-BB07-EEB0C762F732}"/>
              </a:ext>
            </a:extLst>
          </p:cNvPr>
          <p:cNvSpPr/>
          <p:nvPr/>
        </p:nvSpPr>
        <p:spPr>
          <a:xfrm>
            <a:off x="4754903" y="4252089"/>
            <a:ext cx="2253584" cy="1389299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FBD6069B-7F8A-3B65-4394-5F26B45E88FA}"/>
              </a:ext>
            </a:extLst>
          </p:cNvPr>
          <p:cNvSpPr/>
          <p:nvPr/>
        </p:nvSpPr>
        <p:spPr>
          <a:xfrm>
            <a:off x="8343415" y="4012505"/>
            <a:ext cx="3487514" cy="117144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1E516-83AD-58B6-A67B-B961D43EF67C}"/>
              </a:ext>
            </a:extLst>
          </p:cNvPr>
          <p:cNvSpPr txBox="1"/>
          <p:nvPr/>
        </p:nvSpPr>
        <p:spPr>
          <a:xfrm>
            <a:off x="8805100" y="165951"/>
            <a:ext cx="302582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Bradley Hand ITC" panose="03070402050302030203" pitchFamily="66" charset="0"/>
              </a:rPr>
              <a:t>Skills exercised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C6A33-B9C0-7898-F085-26BA5E9F548E}"/>
              </a:ext>
            </a:extLst>
          </p:cNvPr>
          <p:cNvSpPr txBox="1"/>
          <p:nvPr/>
        </p:nvSpPr>
        <p:spPr>
          <a:xfrm>
            <a:off x="3908628" y="1955464"/>
            <a:ext cx="1831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5A501-0F7A-B3EB-454D-6F1607C16608}"/>
              </a:ext>
            </a:extLst>
          </p:cNvPr>
          <p:cNvSpPr txBox="1"/>
          <p:nvPr/>
        </p:nvSpPr>
        <p:spPr>
          <a:xfrm>
            <a:off x="3118367" y="3399995"/>
            <a:ext cx="267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Communication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10CF8-976E-B719-BC3C-E0782EF33D1A}"/>
              </a:ext>
            </a:extLst>
          </p:cNvPr>
          <p:cNvSpPr txBox="1"/>
          <p:nvPr/>
        </p:nvSpPr>
        <p:spPr>
          <a:xfrm>
            <a:off x="6126827" y="2533960"/>
            <a:ext cx="2274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Project planning &amp; management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B3686-487C-0D1D-536C-C82E760A4C54}"/>
              </a:ext>
            </a:extLst>
          </p:cNvPr>
          <p:cNvSpPr txBox="1"/>
          <p:nvPr/>
        </p:nvSpPr>
        <p:spPr>
          <a:xfrm>
            <a:off x="5270733" y="4660726"/>
            <a:ext cx="135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Writing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789C0-9BA8-988C-B93F-3460FB9030A3}"/>
              </a:ext>
            </a:extLst>
          </p:cNvPr>
          <p:cNvSpPr txBox="1"/>
          <p:nvPr/>
        </p:nvSpPr>
        <p:spPr>
          <a:xfrm>
            <a:off x="6089936" y="1480492"/>
            <a:ext cx="2475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Teamwork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96C220-DB4A-0EC1-4770-ED332F637A77}"/>
              </a:ext>
            </a:extLst>
          </p:cNvPr>
          <p:cNvSpPr txBox="1"/>
          <p:nvPr/>
        </p:nvSpPr>
        <p:spPr>
          <a:xfrm>
            <a:off x="9515902" y="2771648"/>
            <a:ext cx="2082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Adaptability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119CF1-BDCF-88EB-9353-8445F4CC405B}"/>
              </a:ext>
            </a:extLst>
          </p:cNvPr>
          <p:cNvSpPr txBox="1"/>
          <p:nvPr/>
        </p:nvSpPr>
        <p:spPr>
          <a:xfrm>
            <a:off x="66770" y="2536708"/>
            <a:ext cx="2779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Problem Solving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673158-EE37-985E-F237-6D293B56750B}"/>
              </a:ext>
            </a:extLst>
          </p:cNvPr>
          <p:cNvSpPr txBox="1"/>
          <p:nvPr/>
        </p:nvSpPr>
        <p:spPr>
          <a:xfrm>
            <a:off x="8520493" y="4351843"/>
            <a:ext cx="3368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 management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494CC9-375A-16B0-F858-F86290843058}"/>
              </a:ext>
            </a:extLst>
          </p:cNvPr>
          <p:cNvSpPr txBox="1"/>
          <p:nvPr/>
        </p:nvSpPr>
        <p:spPr>
          <a:xfrm>
            <a:off x="1328520" y="4666698"/>
            <a:ext cx="1998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Leadership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2922F0-BAB4-51BE-142C-4F6238C44517}"/>
              </a:ext>
            </a:extLst>
          </p:cNvPr>
          <p:cNvSpPr txBox="1"/>
          <p:nvPr/>
        </p:nvSpPr>
        <p:spPr>
          <a:xfrm>
            <a:off x="1091523" y="374325"/>
            <a:ext cx="1754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Computer Skills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207DB3-AA8A-74A3-20B4-7FFFD8B96E2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4237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72"/>
    </mc:Choice>
    <mc:Fallback>
      <p:transition spd="slow" advTm="30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4.1|2.9|4|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4.8|7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"/>
</p:tagLst>
</file>

<file path=ppt/theme/theme1.xml><?xml version="1.0" encoding="utf-8"?>
<a:theme xmlns:a="http://schemas.openxmlformats.org/drawingml/2006/main" name="UWindsor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5806</TotalTime>
  <Words>311</Words>
  <Application>Microsoft Office PowerPoint</Application>
  <PresentationFormat>Widescreen</PresentationFormat>
  <Paragraphs>86</Paragraphs>
  <Slides>13</Slides>
  <Notes>1</Notes>
  <HiddenSlides>0</HiddenSlides>
  <MMClips>13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Berlin Sans FB Demi</vt:lpstr>
      <vt:lpstr>Bradley Hand ITC</vt:lpstr>
      <vt:lpstr>Calibri</vt:lpstr>
      <vt:lpstr>Dreaming Outloud Script Pro</vt:lpstr>
      <vt:lpstr>Fairwater Script Light</vt:lpstr>
      <vt:lpstr>Harlow Solid Italic</vt:lpstr>
      <vt:lpstr>Times New Roman</vt:lpstr>
      <vt:lpstr>UWindsorTemplate</vt:lpstr>
      <vt:lpstr> VIP-CSL  PRESENTATION  Mohit Sharma  MASc.  Electrical Engineering  (Second Last term)   Aug 05, 2022  EDA, Hardware Design, VLSI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 Interview Answer</vt:lpstr>
      <vt:lpstr>Future Plans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VIP-CSL  PRESENTATION  Mohit Sharma  MASc.  Electrical Engineering  (Penultimate term)   Aug 05, 2022  EDA, Hardware Design, VLSI</dc:title>
  <dc:creator>MOHIT SHARMA</dc:creator>
  <cp:lastModifiedBy>MOHIT SHARMA</cp:lastModifiedBy>
  <cp:revision>6</cp:revision>
  <dcterms:created xsi:type="dcterms:W3CDTF">2022-08-01T20:29:17Z</dcterms:created>
  <dcterms:modified xsi:type="dcterms:W3CDTF">2022-08-05T21:15:25Z</dcterms:modified>
</cp:coreProperties>
</file>